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87" r:id="rId2"/>
    <p:sldId id="376" r:id="rId3"/>
    <p:sldId id="379" r:id="rId4"/>
    <p:sldId id="387" r:id="rId5"/>
    <p:sldId id="388" r:id="rId6"/>
    <p:sldId id="389" r:id="rId7"/>
    <p:sldId id="391" r:id="rId8"/>
    <p:sldId id="392" r:id="rId9"/>
    <p:sldId id="407" r:id="rId10"/>
    <p:sldId id="408" r:id="rId11"/>
    <p:sldId id="409" r:id="rId12"/>
    <p:sldId id="410" r:id="rId13"/>
    <p:sldId id="411" r:id="rId14"/>
    <p:sldId id="398" r:id="rId15"/>
    <p:sldId id="393" r:id="rId16"/>
    <p:sldId id="394" r:id="rId17"/>
    <p:sldId id="395" r:id="rId18"/>
    <p:sldId id="413" r:id="rId19"/>
    <p:sldId id="401" r:id="rId20"/>
    <p:sldId id="396" r:id="rId21"/>
    <p:sldId id="399" r:id="rId22"/>
    <p:sldId id="400" r:id="rId23"/>
    <p:sldId id="402" r:id="rId24"/>
    <p:sldId id="403" r:id="rId25"/>
    <p:sldId id="404" r:id="rId26"/>
    <p:sldId id="406" r:id="rId27"/>
    <p:sldId id="405" r:id="rId28"/>
    <p:sldId id="412" r:id="rId29"/>
    <p:sldId id="319" r:id="rId30"/>
  </p:sldIdLst>
  <p:sldSz cx="9144000" cy="5143500" type="screen16x9"/>
  <p:notesSz cx="6858000" cy="9144000"/>
  <p:embeddedFontLst>
    <p:embeddedFont>
      <p:font typeface="华文行楷" panose="02010800040101010101" pitchFamily="2" charset="-122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521415D9-36F7-43E2-AB2F-B90AF26B5E84}">
      <p14:sectionLst xmlns:p14="http://schemas.microsoft.com/office/powerpoint/2010/main">
        <p14:section name="默认节" id="{11C9DF00-8834-4946-8B8D-B7359A060165}">
          <p14:sldIdLst>
            <p14:sldId id="287"/>
            <p14:sldId id="376"/>
            <p14:sldId id="379"/>
            <p14:sldId id="387"/>
            <p14:sldId id="388"/>
            <p14:sldId id="389"/>
            <p14:sldId id="391"/>
            <p14:sldId id="392"/>
            <p14:sldId id="407"/>
            <p14:sldId id="408"/>
            <p14:sldId id="409"/>
            <p14:sldId id="410"/>
            <p14:sldId id="411"/>
            <p14:sldId id="398"/>
            <p14:sldId id="393"/>
            <p14:sldId id="394"/>
            <p14:sldId id="395"/>
            <p14:sldId id="413"/>
            <p14:sldId id="401"/>
            <p14:sldId id="396"/>
            <p14:sldId id="399"/>
            <p14:sldId id="400"/>
            <p14:sldId id="402"/>
            <p14:sldId id="403"/>
            <p14:sldId id="404"/>
            <p14:sldId id="406"/>
            <p14:sldId id="405"/>
            <p14:sldId id="412"/>
            <p14:sldId id="319"/>
          </p14:sldIdLst>
        </p14:section>
        <p14:section name="无标题节" id="{94C9EF72-A430-45C8-A6CD-0F0C92C8BF2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g guangxing" initials="d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400"/>
    <a:srgbClr val="0029B5"/>
    <a:srgbClr val="4285F4"/>
    <a:srgbClr val="0224BC"/>
    <a:srgbClr val="0F9D58"/>
    <a:srgbClr val="DB4437"/>
    <a:srgbClr val="006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538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oom\Documents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oom\Documents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oom\Documents\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PCL RANSAC算法耗时(s)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Z3</c:v>
                </c:pt>
                <c:pt idx="1">
                  <c:v>Z2</c:v>
                </c:pt>
                <c:pt idx="2">
                  <c:v>Z1</c:v>
                </c:pt>
                <c:pt idx="3">
                  <c:v>Z0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18.28434</c:v>
                </c:pt>
                <c:pt idx="1">
                  <c:v>21.760892999999999</c:v>
                </c:pt>
                <c:pt idx="2">
                  <c:v>36.879353000000002</c:v>
                </c:pt>
                <c:pt idx="3">
                  <c:v>22.114612999999999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F8-4714-B8EE-A818BAF2E61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未使用降采样算法耗时(s)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Z3</c:v>
                </c:pt>
                <c:pt idx="1">
                  <c:v>Z2</c:v>
                </c:pt>
                <c:pt idx="2">
                  <c:v>Z1</c:v>
                </c:pt>
                <c:pt idx="3">
                  <c:v>Z0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11.292296</c:v>
                </c:pt>
                <c:pt idx="1">
                  <c:v>19.111619999999998</c:v>
                </c:pt>
                <c:pt idx="2">
                  <c:v>18.590154999999999</c:v>
                </c:pt>
                <c:pt idx="3">
                  <c:v>16.502832000000001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F8-4714-B8EE-A818BAF2E611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使用降采样算法耗时(s)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Z3</c:v>
                </c:pt>
                <c:pt idx="1">
                  <c:v>Z2</c:v>
                </c:pt>
                <c:pt idx="2">
                  <c:v>Z1</c:v>
                </c:pt>
                <c:pt idx="3">
                  <c:v>Z0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4.6754369999999996</c:v>
                </c:pt>
                <c:pt idx="1">
                  <c:v>10.395678999999999</c:v>
                </c:pt>
                <c:pt idx="2">
                  <c:v>6.8766619999999996</c:v>
                </c:pt>
                <c:pt idx="3">
                  <c:v>7.0913510000000004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F8-4714-B8EE-A818BAF2E6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822795808"/>
        <c:axId val="822794560"/>
      </c:barChart>
      <c:catAx>
        <c:axId val="8227958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r>
                  <a:rPr lang="zh-CN"/>
                  <a:t>数据集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en-US"/>
          </a:p>
        </c:txPr>
        <c:crossAx val="822794560"/>
        <c:crosses val="autoZero"/>
        <c:auto val="1"/>
        <c:lblAlgn val="ctr"/>
        <c:lblOffset val="100"/>
        <c:noMultiLvlLbl val="0"/>
      </c:catAx>
      <c:valAx>
        <c:axId val="822794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r>
                  <a:rPr lang="zh-CN"/>
                  <a:t>平面识别耗时</a:t>
                </a:r>
                <a:r>
                  <a:rPr lang="en-US"/>
                  <a:t>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en-US"/>
          </a:p>
        </c:txPr>
        <c:crossAx val="822795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PCL RANSAC  Time Cost (s)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Z3</c:v>
                </c:pt>
                <c:pt idx="1">
                  <c:v>Z2</c:v>
                </c:pt>
                <c:pt idx="2">
                  <c:v>Z1</c:v>
                </c:pt>
                <c:pt idx="3">
                  <c:v>Z0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18.28434</c:v>
                </c:pt>
                <c:pt idx="1">
                  <c:v>21.760892999999999</c:v>
                </c:pt>
                <c:pt idx="2">
                  <c:v>36.879353000000002</c:v>
                </c:pt>
                <c:pt idx="3">
                  <c:v>22.114612999999999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F8-4714-B8EE-A818BAF2E61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Optimized RANSAC Without Down Sampling Time Cost (s)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Z3</c:v>
                </c:pt>
                <c:pt idx="1">
                  <c:v>Z2</c:v>
                </c:pt>
                <c:pt idx="2">
                  <c:v>Z1</c:v>
                </c:pt>
                <c:pt idx="3">
                  <c:v>Z0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11.292296</c:v>
                </c:pt>
                <c:pt idx="1">
                  <c:v>19.111619999999998</c:v>
                </c:pt>
                <c:pt idx="2">
                  <c:v>18.590154999999999</c:v>
                </c:pt>
                <c:pt idx="3">
                  <c:v>16.502832000000001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F8-4714-B8EE-A818BAF2E611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Optimized RANSAC With Down Sampling Time Cost (s)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Z3</c:v>
                </c:pt>
                <c:pt idx="1">
                  <c:v>Z2</c:v>
                </c:pt>
                <c:pt idx="2">
                  <c:v>Z1</c:v>
                </c:pt>
                <c:pt idx="3">
                  <c:v>Z0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4.6754369999999996</c:v>
                </c:pt>
                <c:pt idx="1">
                  <c:v>10.395678999999999</c:v>
                </c:pt>
                <c:pt idx="2">
                  <c:v>6.8766619999999996</c:v>
                </c:pt>
                <c:pt idx="3">
                  <c:v>7.0913510000000004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F8-4714-B8EE-A818BAF2E6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822795808"/>
        <c:axId val="822794560"/>
      </c:barChart>
      <c:catAx>
        <c:axId val="8227958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r>
                  <a:rPr lang="en-US" dirty="0"/>
                  <a:t>Dataset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en-US"/>
          </a:p>
        </c:txPr>
        <c:crossAx val="822794560"/>
        <c:crosses val="autoZero"/>
        <c:auto val="1"/>
        <c:lblAlgn val="ctr"/>
        <c:lblOffset val="100"/>
        <c:noMultiLvlLbl val="0"/>
      </c:catAx>
      <c:valAx>
        <c:axId val="822794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r>
                  <a:rPr lang="en-US" altLang="zh-CN" dirty="0"/>
                  <a:t>Plane</a:t>
                </a:r>
                <a:r>
                  <a:rPr lang="en-US" altLang="zh-CN" baseline="0" dirty="0"/>
                  <a:t> Detection Cost</a:t>
                </a:r>
                <a:r>
                  <a:rPr lang="en-US" dirty="0"/>
                  <a:t>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en-US"/>
          </a:p>
        </c:txPr>
        <c:crossAx val="822795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Sheet1!$C$9</c:f>
              <c:strCache>
                <c:ptCount val="1"/>
                <c:pt idx="0">
                  <c:v>多平面识别耗时(s)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Sheet1!$A$10:$A$13</c:f>
              <c:strCache>
                <c:ptCount val="4"/>
                <c:pt idx="0">
                  <c:v>Cassette</c:v>
                </c:pt>
                <c:pt idx="1">
                  <c:v>Z1</c:v>
                </c:pt>
                <c:pt idx="2">
                  <c:v>Z0</c:v>
                </c:pt>
                <c:pt idx="3">
                  <c:v>ck</c:v>
                </c:pt>
              </c:strCache>
            </c:strRef>
          </c:cat>
          <c:val>
            <c:numRef>
              <c:f>Sheet1!$C$10:$C$13</c:f>
              <c:numCache>
                <c:formatCode>General</c:formatCode>
                <c:ptCount val="4"/>
                <c:pt idx="0">
                  <c:v>7.744529</c:v>
                </c:pt>
                <c:pt idx="1">
                  <c:v>9.6338190000000008</c:v>
                </c:pt>
                <c:pt idx="2">
                  <c:v>11.188143999999999</c:v>
                </c:pt>
                <c:pt idx="3">
                  <c:v>1.6293390000000001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83-4D8C-ADF2-38D12C68B821}"/>
            </c:ext>
          </c:extLst>
        </c:ser>
        <c:ser>
          <c:idx val="1"/>
          <c:order val="1"/>
          <c:tx>
            <c:strRef>
              <c:f>Sheet1!$D$9</c:f>
              <c:strCache>
                <c:ptCount val="1"/>
                <c:pt idx="0">
                  <c:v>单平面识别耗时(s)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Sheet1!$A$10:$A$13</c:f>
              <c:strCache>
                <c:ptCount val="4"/>
                <c:pt idx="0">
                  <c:v>Cassette</c:v>
                </c:pt>
                <c:pt idx="1">
                  <c:v>Z1</c:v>
                </c:pt>
                <c:pt idx="2">
                  <c:v>Z0</c:v>
                </c:pt>
                <c:pt idx="3">
                  <c:v>ck</c:v>
                </c:pt>
              </c:strCache>
            </c:strRef>
          </c:cat>
          <c:val>
            <c:numRef>
              <c:f>Sheet1!$D$10:$D$13</c:f>
              <c:numCache>
                <c:formatCode>General</c:formatCode>
                <c:ptCount val="4"/>
                <c:pt idx="0">
                  <c:v>5.4018790000000001</c:v>
                </c:pt>
                <c:pt idx="1">
                  <c:v>6.8766619999999996</c:v>
                </c:pt>
                <c:pt idx="2">
                  <c:v>7.0913510000000004</c:v>
                </c:pt>
                <c:pt idx="3">
                  <c:v>1.506872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83-4D8C-ADF2-38D12C68B82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209225600"/>
        <c:axId val="1209226432"/>
      </c:barChart>
      <c:catAx>
        <c:axId val="12092256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r>
                  <a:rPr lang="zh-CN"/>
                  <a:t>数据集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en-US"/>
          </a:p>
        </c:txPr>
        <c:crossAx val="1209226432"/>
        <c:crosses val="autoZero"/>
        <c:auto val="1"/>
        <c:lblAlgn val="ctr"/>
        <c:lblOffset val="100"/>
        <c:noMultiLvlLbl val="0"/>
      </c:catAx>
      <c:valAx>
        <c:axId val="12092264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r>
                  <a:rPr lang="zh-CN"/>
                  <a:t>平面识别耗时</a:t>
                </a:r>
                <a:r>
                  <a:rPr lang="en-US"/>
                  <a:t>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en-US"/>
          </a:p>
        </c:txPr>
        <c:crossAx val="120922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6447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8552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3620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2159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567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8750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9530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9797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6972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3594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3869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3481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3580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4149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1416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3019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3325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8559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1603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346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5750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tabLst/>
              <a:defRPr/>
            </a:pPr>
            <a:fld id="{7A62110E-3493-3246-A804-42F338807E22}" type="slidenum">
              <a:rPr kumimoji="1" lang="zh-CN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t>6</a:t>
            </a:fld>
            <a:endParaRPr kumimoji="1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  <p:extLst>
      <p:ext uri="{BB962C8B-B14F-4D97-AF65-F5344CB8AC3E}">
        <p14:creationId xmlns:p14="http://schemas.microsoft.com/office/powerpoint/2010/main" val="2456186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tabLst/>
              <a:defRPr/>
            </a:pPr>
            <a:fld id="{7A62110E-3493-3246-A804-42F338807E22}" type="slidenum">
              <a:rPr kumimoji="1" lang="zh-CN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t>7</a:t>
            </a:fld>
            <a:endParaRPr kumimoji="1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  <p:extLst>
      <p:ext uri="{BB962C8B-B14F-4D97-AF65-F5344CB8AC3E}">
        <p14:creationId xmlns:p14="http://schemas.microsoft.com/office/powerpoint/2010/main" val="1091205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0264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7443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10C5241-4C7E-4407-987D-0706E12E17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32" t="38617" r="24397" b="34868"/>
          <a:stretch/>
        </p:blipFill>
        <p:spPr>
          <a:xfrm>
            <a:off x="1" y="4782066"/>
            <a:ext cx="1105164" cy="38797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0CC5809-CE38-4DFF-92E5-EAF2292CF6A5}"/>
              </a:ext>
            </a:extLst>
          </p:cNvPr>
          <p:cNvGrpSpPr/>
          <p:nvPr userDrawn="1"/>
        </p:nvGrpSpPr>
        <p:grpSpPr>
          <a:xfrm>
            <a:off x="1269000" y="4774386"/>
            <a:ext cx="1136104" cy="333114"/>
            <a:chOff x="7646233" y="100035"/>
            <a:chExt cx="1708403" cy="500916"/>
          </a:xfrm>
        </p:grpSpPr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69C3713-2043-43F5-BA38-1F57C7993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6233" y="100035"/>
              <a:ext cx="500916" cy="50091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6F78D3-7D51-4B24-892A-27F9F0E1A030}"/>
                </a:ext>
              </a:extLst>
            </p:cNvPr>
            <p:cNvSpPr txBox="1"/>
            <p:nvPr/>
          </p:nvSpPr>
          <p:spPr>
            <a:xfrm>
              <a:off x="8023873" y="144976"/>
              <a:ext cx="1330763" cy="416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无面不测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</p:grpSp>
      <p:cxnSp>
        <p:nvCxnSpPr>
          <p:cNvPr id="11" name="直接连接符 5">
            <a:extLst>
              <a:ext uri="{FF2B5EF4-FFF2-40B4-BE49-F238E27FC236}">
                <a16:creationId xmlns:a16="http://schemas.microsoft.com/office/drawing/2014/main" id="{C62CC1B1-675F-4C83-99CC-53F2402A1F66}"/>
              </a:ext>
            </a:extLst>
          </p:cNvPr>
          <p:cNvCxnSpPr>
            <a:cxnSpLocks/>
          </p:cNvCxnSpPr>
          <p:nvPr userDrawn="1"/>
        </p:nvCxnSpPr>
        <p:spPr>
          <a:xfrm>
            <a:off x="0" y="4728767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4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6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10" Type="http://schemas.openxmlformats.org/officeDocument/2006/relationships/chart" Target="../charts/chart3.xml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ata.ign.fr/benchmarks/UrbanAnalysis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E800A0A-8CDB-4330-8116-3297A2DD9564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44981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调整平面模型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——Lo-RANSAC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DB590-6C55-4E0B-9A5A-AF5B17F195BF}"/>
              </a:ext>
            </a:extLst>
          </p:cNvPr>
          <p:cNvSpPr txBox="1"/>
          <p:nvPr/>
        </p:nvSpPr>
        <p:spPr>
          <a:xfrm>
            <a:off x="138655" y="1058688"/>
            <a:ext cx="3752039" cy="255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Local optimal RANSAC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从当前最优平面模型的内点中，随机选取一些点</a:t>
            </a:r>
            <a:endParaRPr lang="en-US" altLang="zh-CN" sz="1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根据这些点</a:t>
            </a:r>
            <a:r>
              <a:rPr lang="zh-CN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再次拟合平面模型并计算内点数量</a:t>
            </a:r>
            <a:endParaRPr lang="en-US" altLang="zh-CN" sz="1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迭代一定次数</a:t>
            </a:r>
            <a:endParaRPr lang="en-US" altLang="zh-CN" sz="1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ea"/>
                <a:sym typeface="+mn-lt"/>
              </a:rPr>
              <a:t>并选择最佳的结果作为改进结果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0" name="图片 5">
            <a:extLst>
              <a:ext uri="{FF2B5EF4-FFF2-40B4-BE49-F238E27FC236}">
                <a16:creationId xmlns:a16="http://schemas.microsoft.com/office/drawing/2014/main" id="{3296E041-6A0B-4231-9173-EF6826E82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650" y="573967"/>
            <a:ext cx="4081288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8430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E800A0A-8CDB-4330-8116-3297A2DD9564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44981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代码优化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剪枝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2D06C5-BF3D-4D4A-861C-A61140B45FE5}"/>
              </a:ext>
            </a:extLst>
          </p:cNvPr>
          <p:cNvSpPr txBox="1"/>
          <p:nvPr/>
        </p:nvSpPr>
        <p:spPr>
          <a:xfrm>
            <a:off x="154827" y="1058688"/>
            <a:ext cx="4572859" cy="199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计算内点数量的过程：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best_inlier_cnt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最好平面的内点数量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inlier_cnt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当前平面的内点数量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unvisited_cnt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未遍历的点数量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当</a:t>
            </a:r>
            <a:r>
              <a:rPr lang="en-US" altLang="zh-CN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inlier_cnt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+ </a:t>
            </a:r>
            <a:r>
              <a:rPr lang="en-US" altLang="zh-CN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unvisited_cnt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&lt; </a:t>
            </a:r>
            <a:r>
              <a:rPr lang="en-US" altLang="zh-CN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best_inlier_cnt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时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计算停止，可以及时结束一些不必要的计算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4" name="图片 10">
            <a:extLst>
              <a:ext uri="{FF2B5EF4-FFF2-40B4-BE49-F238E27FC236}">
                <a16:creationId xmlns:a16="http://schemas.microsoft.com/office/drawing/2014/main" id="{AEE4CFE8-8431-4B60-B441-D53E3490A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0513" y="461963"/>
            <a:ext cx="3804652" cy="261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9331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E800A0A-8CDB-4330-8116-3297A2DD9564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44981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平面方程拟合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总体最小二乘法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5BBBD-FEC4-4731-8F56-CD38F8CC7AF2}"/>
              </a:ext>
            </a:extLst>
          </p:cNvPr>
          <p:cNvSpPr txBox="1"/>
          <p:nvPr/>
        </p:nvSpPr>
        <p:spPr>
          <a:xfrm>
            <a:off x="138655" y="1154415"/>
            <a:ext cx="5868686" cy="116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普通的最小二乘法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(Ordinary Least Square)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拟合平面时，可能会出现一些特殊的平面无法被拟合出来的情况，如平面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x=0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而总体最小二乘法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(Total Least Square, TLS)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的计算方式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可以解决这个问题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006499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E800A0A-8CDB-4330-8116-3297A2DD9564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60317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迭代次数过多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基于概率论与统计学的提前终止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5">
            <a:extLst>
              <a:ext uri="{FF2B5EF4-FFF2-40B4-BE49-F238E27FC236}">
                <a16:creationId xmlns:a16="http://schemas.microsoft.com/office/drawing/2014/main" id="{9CF726D9-99FD-4944-98CA-541FA7D78BF4}"/>
              </a:ext>
            </a:extLst>
          </p:cNvPr>
          <p:cNvSpPr txBox="1"/>
          <p:nvPr/>
        </p:nvSpPr>
        <p:spPr>
          <a:xfrm>
            <a:off x="229754" y="1154415"/>
            <a:ext cx="6891630" cy="2274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点云个数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: N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最大平面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Pmax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的点数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: M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随机选取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个点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都在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Pmax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概率是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连续构造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个平面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都不在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Pmax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平面的概率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给一个概率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 ,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至少一次取到平面模型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Pmax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只需要满足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即满足条件                               即可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即使一开始不知道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的大小，假设当前最大平面内点数目为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不会大于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，因此只需让迭代次数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不少于                       即可</a:t>
            </a:r>
          </a:p>
        </p:txBody>
      </p:sp>
      <p:pic>
        <p:nvPicPr>
          <p:cNvPr id="14" name="图片 10">
            <a:extLst>
              <a:ext uri="{FF2B5EF4-FFF2-40B4-BE49-F238E27FC236}">
                <a16:creationId xmlns:a16="http://schemas.microsoft.com/office/drawing/2014/main" id="{A40C97AA-B43C-4819-9C54-EF6ADD7F9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352" y="1805067"/>
            <a:ext cx="348894" cy="209904"/>
          </a:xfrm>
          <a:prstGeom prst="rect">
            <a:avLst/>
          </a:prstGeom>
        </p:spPr>
      </p:pic>
      <p:pic>
        <p:nvPicPr>
          <p:cNvPr id="16" name="图片 11">
            <a:extLst>
              <a:ext uri="{FF2B5EF4-FFF2-40B4-BE49-F238E27FC236}">
                <a16:creationId xmlns:a16="http://schemas.microsoft.com/office/drawing/2014/main" id="{ADA7714D-939A-496F-8396-55D2D65B3E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604"/>
          <a:stretch/>
        </p:blipFill>
        <p:spPr>
          <a:xfrm>
            <a:off x="3687033" y="2092207"/>
            <a:ext cx="839413" cy="194359"/>
          </a:xfrm>
          <a:prstGeom prst="rect">
            <a:avLst/>
          </a:prstGeom>
        </p:spPr>
      </p:pic>
      <p:pic>
        <p:nvPicPr>
          <p:cNvPr id="17" name="图片 12">
            <a:extLst>
              <a:ext uri="{FF2B5EF4-FFF2-40B4-BE49-F238E27FC236}">
                <a16:creationId xmlns:a16="http://schemas.microsoft.com/office/drawing/2014/main" id="{C0E027D1-5A4D-46B4-9E6B-9C2A1B82D1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654"/>
          <a:stretch/>
        </p:blipFill>
        <p:spPr>
          <a:xfrm>
            <a:off x="4504004" y="2348828"/>
            <a:ext cx="1596795" cy="211981"/>
          </a:xfrm>
          <a:prstGeom prst="rect">
            <a:avLst/>
          </a:prstGeom>
        </p:spPr>
      </p:pic>
      <p:pic>
        <p:nvPicPr>
          <p:cNvPr id="18" name="图片 16" descr="Text&#10;&#10;Description automatically generated with medium confidence">
            <a:extLst>
              <a:ext uri="{FF2B5EF4-FFF2-40B4-BE49-F238E27FC236}">
                <a16:creationId xmlns:a16="http://schemas.microsoft.com/office/drawing/2014/main" id="{98E6AC30-7A15-41D2-A599-9420B1F951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99" y="2571750"/>
            <a:ext cx="1190002" cy="313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994E59-44C1-4C78-B0E6-49E84FAEF1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110" y="3084586"/>
            <a:ext cx="933090" cy="34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3763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2B55E275-B1BE-43D2-B37B-3031166326E7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30149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特定平面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向量约束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Picture 4" descr="A picture containing text, sky, map&#10;&#10;Description automatically generated">
            <a:extLst>
              <a:ext uri="{FF2B5EF4-FFF2-40B4-BE49-F238E27FC236}">
                <a16:creationId xmlns:a16="http://schemas.microsoft.com/office/drawing/2014/main" id="{E89FDBEE-21C6-4F23-A56C-6D2466EE2C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218" r="20910"/>
          <a:stretch/>
        </p:blipFill>
        <p:spPr>
          <a:xfrm>
            <a:off x="194745" y="1004076"/>
            <a:ext cx="3499200" cy="3135338"/>
          </a:xfrm>
          <a:prstGeom prst="rect">
            <a:avLst/>
          </a:prstGeom>
        </p:spPr>
      </p:pic>
      <p:pic>
        <p:nvPicPr>
          <p:cNvPr id="9" name="Picture 8" descr="A picture containing sky, flock, slope&#10;&#10;Description automatically generated">
            <a:extLst>
              <a:ext uri="{FF2B5EF4-FFF2-40B4-BE49-F238E27FC236}">
                <a16:creationId xmlns:a16="http://schemas.microsoft.com/office/drawing/2014/main" id="{61BBAA65-02BF-4294-96A5-ED048EE252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427" r="31811"/>
          <a:stretch/>
        </p:blipFill>
        <p:spPr>
          <a:xfrm>
            <a:off x="6218945" y="756113"/>
            <a:ext cx="2570745" cy="338330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4761E90-3297-42D3-81ED-04A096728DC2}"/>
              </a:ext>
            </a:extLst>
          </p:cNvPr>
          <p:cNvSpPr/>
          <p:nvPr/>
        </p:nvSpPr>
        <p:spPr>
          <a:xfrm>
            <a:off x="3513945" y="2793600"/>
            <a:ext cx="2468910" cy="237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24DBD-A3B2-4CD5-9016-A140B134B1F5}"/>
              </a:ext>
            </a:extLst>
          </p:cNvPr>
          <p:cNvSpPr txBox="1"/>
          <p:nvPr/>
        </p:nvSpPr>
        <p:spPr>
          <a:xfrm>
            <a:off x="3590070" y="2485823"/>
            <a:ext cx="2316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向量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(0,0,1)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为法向量的平面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287299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三、测试报告分析</a:t>
            </a:r>
          </a:p>
        </p:txBody>
      </p:sp>
    </p:spTree>
    <p:extLst>
      <p:ext uri="{BB962C8B-B14F-4D97-AF65-F5344CB8AC3E}">
        <p14:creationId xmlns:p14="http://schemas.microsoft.com/office/powerpoint/2010/main" val="276386742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E800A0A-8CDB-4330-8116-3297A2DD9564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52181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单平面识别准确度测试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优化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RANSAC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97B574-7C77-44B9-A4ED-AB32A1C5B46A}"/>
              </a:ext>
            </a:extLst>
          </p:cNvPr>
          <p:cNvGrpSpPr/>
          <p:nvPr/>
        </p:nvGrpSpPr>
        <p:grpSpPr>
          <a:xfrm>
            <a:off x="2116766" y="1007608"/>
            <a:ext cx="4910468" cy="1123269"/>
            <a:chOff x="329523" y="1007608"/>
            <a:chExt cx="5895400" cy="134857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47C17A-170E-4372-BB9A-F8F6304AE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722" t="939" r="41712" b="-939"/>
            <a:stretch/>
          </p:blipFill>
          <p:spPr>
            <a:xfrm>
              <a:off x="329523" y="1057974"/>
              <a:ext cx="812281" cy="1298206"/>
            </a:xfrm>
            <a:prstGeom prst="rect">
              <a:avLst/>
            </a:prstGeom>
          </p:spPr>
        </p:pic>
        <p:pic>
          <p:nvPicPr>
            <p:cNvPr id="18" name="Picture 17" descr="A picture containing text, tree, map&#10;&#10;Description automatically generated">
              <a:extLst>
                <a:ext uri="{FF2B5EF4-FFF2-40B4-BE49-F238E27FC236}">
                  <a16:creationId xmlns:a16="http://schemas.microsoft.com/office/drawing/2014/main" id="{F4657C21-6449-4105-9A97-D87F45D903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563" t="1845" r="32913" b="-1845"/>
            <a:stretch/>
          </p:blipFill>
          <p:spPr>
            <a:xfrm>
              <a:off x="2064861" y="1054392"/>
              <a:ext cx="812282" cy="1299824"/>
            </a:xfrm>
            <a:prstGeom prst="rect">
              <a:avLst/>
            </a:prstGeom>
          </p:spPr>
        </p:pic>
        <p:pic>
          <p:nvPicPr>
            <p:cNvPr id="20" name="Picture 19" descr="A picture containing text, sky, flock, map&#10;&#10;Description automatically generated">
              <a:extLst>
                <a:ext uri="{FF2B5EF4-FFF2-40B4-BE49-F238E27FC236}">
                  <a16:creationId xmlns:a16="http://schemas.microsoft.com/office/drawing/2014/main" id="{F58E0100-CC40-43C1-9A28-65D777586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3622" r="34173"/>
            <a:stretch/>
          </p:blipFill>
          <p:spPr>
            <a:xfrm>
              <a:off x="3770720" y="1054392"/>
              <a:ext cx="780312" cy="1299824"/>
            </a:xfrm>
            <a:prstGeom prst="rect">
              <a:avLst/>
            </a:prstGeom>
          </p:spPr>
        </p:pic>
        <p:pic>
          <p:nvPicPr>
            <p:cNvPr id="32" name="Picture 3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F2F4686-A5AA-4F92-BAAC-7A441758E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6004" r="32756"/>
            <a:stretch/>
          </p:blipFill>
          <p:spPr>
            <a:xfrm>
              <a:off x="5444610" y="1007608"/>
              <a:ext cx="780313" cy="133998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AD15D6-41B3-4F15-ACFE-5B0596E0750F}"/>
              </a:ext>
            </a:extLst>
          </p:cNvPr>
          <p:cNvGrpSpPr/>
          <p:nvPr/>
        </p:nvGrpSpPr>
        <p:grpSpPr>
          <a:xfrm>
            <a:off x="2030561" y="2850594"/>
            <a:ext cx="5082879" cy="1391589"/>
            <a:chOff x="329801" y="2850594"/>
            <a:chExt cx="6102393" cy="1670711"/>
          </a:xfrm>
        </p:grpSpPr>
        <p:pic>
          <p:nvPicPr>
            <p:cNvPr id="24" name="Picture 23" descr="A picture containing text, map, flock&#10;&#10;Description automatically generated">
              <a:extLst>
                <a:ext uri="{FF2B5EF4-FFF2-40B4-BE49-F238E27FC236}">
                  <a16:creationId xmlns:a16="http://schemas.microsoft.com/office/drawing/2014/main" id="{8E43BBE9-4D4E-4EE5-919D-A0D2DE05A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1020" r="34975"/>
            <a:stretch/>
          </p:blipFill>
          <p:spPr>
            <a:xfrm>
              <a:off x="2224742" y="2904778"/>
              <a:ext cx="723351" cy="1616527"/>
            </a:xfrm>
            <a:prstGeom prst="rect">
              <a:avLst/>
            </a:prstGeom>
          </p:spPr>
        </p:pic>
        <p:pic>
          <p:nvPicPr>
            <p:cNvPr id="26" name="Picture 25" descr="A picture containing text, sky, map, flock&#10;&#10;Description automatically generated">
              <a:extLst>
                <a:ext uri="{FF2B5EF4-FFF2-40B4-BE49-F238E27FC236}">
                  <a16:creationId xmlns:a16="http://schemas.microsoft.com/office/drawing/2014/main" id="{5FF26FD3-9FFB-4352-B6B3-78B5C94EA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8190" r="28264"/>
            <a:stretch/>
          </p:blipFill>
          <p:spPr>
            <a:xfrm>
              <a:off x="3718570" y="3005725"/>
              <a:ext cx="884612" cy="1414632"/>
            </a:xfrm>
            <a:prstGeom prst="rect">
              <a:avLst/>
            </a:prstGeom>
          </p:spPr>
        </p:pic>
        <p:pic>
          <p:nvPicPr>
            <p:cNvPr id="28" name="Picture 27" descr="A picture containing text, tree&#10;&#10;Description automatically generated">
              <a:extLst>
                <a:ext uri="{FF2B5EF4-FFF2-40B4-BE49-F238E27FC236}">
                  <a16:creationId xmlns:a16="http://schemas.microsoft.com/office/drawing/2014/main" id="{9F72DD5C-FECB-4BBF-AEE4-37C6B3AB6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4596" r="25867"/>
            <a:stretch/>
          </p:blipFill>
          <p:spPr>
            <a:xfrm>
              <a:off x="5444610" y="3065859"/>
              <a:ext cx="987584" cy="1339984"/>
            </a:xfrm>
            <a:prstGeom prst="rect">
              <a:avLst/>
            </a:prstGeom>
          </p:spPr>
        </p:pic>
        <p:pic>
          <p:nvPicPr>
            <p:cNvPr id="34" name="Picture 3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ED27A98-D196-4052-971E-F213B4F6B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4488" r="28193"/>
            <a:stretch/>
          </p:blipFill>
          <p:spPr>
            <a:xfrm>
              <a:off x="329801" y="2850594"/>
              <a:ext cx="1156905" cy="1663039"/>
            </a:xfrm>
            <a:prstGeom prst="rect">
              <a:avLst/>
            </a:prstGeom>
          </p:spPr>
        </p:pic>
      </p:grpSp>
      <p:sp>
        <p:nvSpPr>
          <p:cNvPr id="37" name="Rectangle 1">
            <a:extLst>
              <a:ext uri="{FF2B5EF4-FFF2-40B4-BE49-F238E27FC236}">
                <a16:creationId xmlns:a16="http://schemas.microsoft.com/office/drawing/2014/main" id="{DB5CCCE0-F300-41A0-A70A-AB0C64ECB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75" y="2480360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ea"/>
                <a:sym typeface="+mn-l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内容占位符 2">
            <a:extLst>
              <a:ext uri="{FF2B5EF4-FFF2-40B4-BE49-F238E27FC236}">
                <a16:creationId xmlns:a16="http://schemas.microsoft.com/office/drawing/2014/main" id="{C8B145FD-ECF5-43AE-847C-0B9E7A95E49E}"/>
              </a:ext>
            </a:extLst>
          </p:cNvPr>
          <p:cNvSpPr txBox="1">
            <a:spLocks/>
          </p:cNvSpPr>
          <p:nvPr/>
        </p:nvSpPr>
        <p:spPr>
          <a:xfrm>
            <a:off x="138655" y="2331109"/>
            <a:ext cx="44981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单平面识别准确度测试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——PCL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D373A2-D21C-424C-A8BA-B5640AEC07F2}"/>
              </a:ext>
            </a:extLst>
          </p:cNvPr>
          <p:cNvSpPr txBox="1"/>
          <p:nvPr/>
        </p:nvSpPr>
        <p:spPr>
          <a:xfrm>
            <a:off x="2244729" y="217722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0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A2A8F5-670A-4369-9321-4F348624A432}"/>
              </a:ext>
            </a:extLst>
          </p:cNvPr>
          <p:cNvSpPr txBox="1"/>
          <p:nvPr/>
        </p:nvSpPr>
        <p:spPr>
          <a:xfrm>
            <a:off x="3706329" y="217722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B40BFAC-3903-49E6-A731-B249DE8D3544}"/>
              </a:ext>
            </a:extLst>
          </p:cNvPr>
          <p:cNvSpPr txBox="1"/>
          <p:nvPr/>
        </p:nvSpPr>
        <p:spPr>
          <a:xfrm>
            <a:off x="5016729" y="217722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A68163-D95C-463A-92C6-A4D6F0017831}"/>
              </a:ext>
            </a:extLst>
          </p:cNvPr>
          <p:cNvSpPr txBox="1"/>
          <p:nvPr/>
        </p:nvSpPr>
        <p:spPr>
          <a:xfrm>
            <a:off x="6478329" y="217722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2DF431-6B7E-40FA-8F95-D7DA769471A8}"/>
              </a:ext>
            </a:extLst>
          </p:cNvPr>
          <p:cNvSpPr txBox="1"/>
          <p:nvPr/>
        </p:nvSpPr>
        <p:spPr>
          <a:xfrm>
            <a:off x="2244729" y="428419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0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100911-E3FC-4B2B-8B20-106ECE13D0E5}"/>
              </a:ext>
            </a:extLst>
          </p:cNvPr>
          <p:cNvSpPr txBox="1"/>
          <p:nvPr/>
        </p:nvSpPr>
        <p:spPr>
          <a:xfrm>
            <a:off x="3706329" y="428419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71CEA7-E5BD-43DF-8959-42F60F437142}"/>
              </a:ext>
            </a:extLst>
          </p:cNvPr>
          <p:cNvSpPr txBox="1"/>
          <p:nvPr/>
        </p:nvSpPr>
        <p:spPr>
          <a:xfrm>
            <a:off x="5016729" y="428419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D0FD09-20E3-4E69-B65D-D6C665D12398}"/>
              </a:ext>
            </a:extLst>
          </p:cNvPr>
          <p:cNvSpPr txBox="1"/>
          <p:nvPr/>
        </p:nvSpPr>
        <p:spPr>
          <a:xfrm>
            <a:off x="6478329" y="428419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650854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E800A0A-8CDB-4330-8116-3297A2DD9564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44981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单平面识别耗时对比测试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6149E0E1-EF68-4700-B4B0-2025E01E62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9125071"/>
              </p:ext>
            </p:extLst>
          </p:nvPr>
        </p:nvGraphicFramePr>
        <p:xfrm>
          <a:off x="1722600" y="862110"/>
          <a:ext cx="5698800" cy="341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4AB9A9-F55E-4A9E-A7AE-DDB981382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474021"/>
              </p:ext>
            </p:extLst>
          </p:nvPr>
        </p:nvGraphicFramePr>
        <p:xfrm>
          <a:off x="299400" y="1212438"/>
          <a:ext cx="1423200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1600">
                  <a:extLst>
                    <a:ext uri="{9D8B030D-6E8A-4147-A177-3AD203B41FA5}">
                      <a16:colId xmlns:a16="http://schemas.microsoft.com/office/drawing/2014/main" val="412618589"/>
                    </a:ext>
                  </a:extLst>
                </a:gridCol>
                <a:gridCol w="711600">
                  <a:extLst>
                    <a:ext uri="{9D8B030D-6E8A-4147-A177-3AD203B41FA5}">
                      <a16:colId xmlns:a16="http://schemas.microsoft.com/office/drawing/2014/main" val="201855916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数据集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点数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012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Z0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13653854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5059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Z1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12128400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280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Z2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13685800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4532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Z3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9783553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412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51195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E800A0A-8CDB-4330-8116-3297A2DD9564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44981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单平面识别耗时对比测试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6149E0E1-EF68-4700-B4B0-2025E01E62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8314340"/>
              </p:ext>
            </p:extLst>
          </p:nvPr>
        </p:nvGraphicFramePr>
        <p:xfrm>
          <a:off x="1722600" y="862110"/>
          <a:ext cx="5698800" cy="341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4AB9A9-F55E-4A9E-A7AE-DDB981382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20547"/>
              </p:ext>
            </p:extLst>
          </p:nvPr>
        </p:nvGraphicFramePr>
        <p:xfrm>
          <a:off x="299400" y="1212438"/>
          <a:ext cx="1423200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1600">
                  <a:extLst>
                    <a:ext uri="{9D8B030D-6E8A-4147-A177-3AD203B41FA5}">
                      <a16:colId xmlns:a16="http://schemas.microsoft.com/office/drawing/2014/main" val="412618589"/>
                    </a:ext>
                  </a:extLst>
                </a:gridCol>
                <a:gridCol w="711600">
                  <a:extLst>
                    <a:ext uri="{9D8B030D-6E8A-4147-A177-3AD203B41FA5}">
                      <a16:colId xmlns:a16="http://schemas.microsoft.com/office/drawing/2014/main" val="201855916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Dataset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Point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Size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012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Z0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13653854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5059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Z1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12128400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280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Z2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13685800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4532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Z3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9783553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412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18749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E800A0A-8CDB-4330-8116-3297A2DD9564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57365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多平面识别标准平面方程测试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0" name="图片 9">
            <a:extLst>
              <a:ext uri="{FF2B5EF4-FFF2-40B4-BE49-F238E27FC236}">
                <a16:creationId xmlns:a16="http://schemas.microsoft.com/office/drawing/2014/main" id="{0E063A45-6B10-440A-B584-C67553ADC1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2" r="15511" b="1982"/>
          <a:stretch/>
        </p:blipFill>
        <p:spPr>
          <a:xfrm>
            <a:off x="347285" y="1145991"/>
            <a:ext cx="4381429" cy="327345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3787D1B-38D8-40E4-A840-41BEF0AC5403}"/>
              </a:ext>
            </a:extLst>
          </p:cNvPr>
          <p:cNvSpPr txBox="1"/>
          <p:nvPr/>
        </p:nvSpPr>
        <p:spPr>
          <a:xfrm>
            <a:off x="6478329" y="21772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F9831B-E0E9-40CD-85AA-9C1AA3002D9E}"/>
              </a:ext>
            </a:extLst>
          </p:cNvPr>
          <p:cNvSpPr txBox="1"/>
          <p:nvPr/>
        </p:nvSpPr>
        <p:spPr>
          <a:xfrm>
            <a:off x="4939200" y="1551611"/>
            <a:ext cx="380264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平面生成方程：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0x + 1y + 1z +   0 = 0</a:t>
            </a: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0x + 1y + 1z + 80 = 0</a:t>
            </a: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0x + 1y + 1z  - 80 = 0</a:t>
            </a:r>
          </a:p>
          <a:p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噪声点比例：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1%</a:t>
            </a:r>
          </a:p>
          <a:p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算法输出平面方程：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0x + 0.707107y + 0.707107z + 0 = 0</a:t>
            </a: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0x + 0.707107y + 0.707107z + 56.568542 = 0</a:t>
            </a: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0x + 0.707107y + 0.707107z  - 56.568539 = 0</a:t>
            </a:r>
          </a:p>
        </p:txBody>
      </p:sp>
    </p:spTree>
    <p:extLst>
      <p:ext uri="{BB962C8B-B14F-4D97-AF65-F5344CB8AC3E}">
        <p14:creationId xmlns:p14="http://schemas.microsoft.com/office/powerpoint/2010/main" val="167877965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# 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赛题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18 #</a:t>
            </a:r>
            <a:b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点云数据的表面识别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657475" y="2949575"/>
            <a:ext cx="38290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出题导师：王步龙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20738" y="3376930"/>
            <a:ext cx="31025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答辩团队：无面不测（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1902378398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团队导师：于仕琪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团队成员：钟万里、阮业淳、张昌圳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7D55516-3744-4F80-8D9A-EE4CCF1CE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8330" y="301018"/>
            <a:ext cx="1577741" cy="15777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E800A0A-8CDB-4330-8116-3297A2DD9564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2869091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多平面识别准确度测试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7" name="图片 1">
            <a:extLst>
              <a:ext uri="{FF2B5EF4-FFF2-40B4-BE49-F238E27FC236}">
                <a16:creationId xmlns:a16="http://schemas.microsoft.com/office/drawing/2014/main" id="{BD2959E3-D196-493D-B62F-03E40174E4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45" r="20530"/>
          <a:stretch/>
        </p:blipFill>
        <p:spPr>
          <a:xfrm>
            <a:off x="3007748" y="922110"/>
            <a:ext cx="1170211" cy="1120525"/>
          </a:xfrm>
          <a:prstGeom prst="rect">
            <a:avLst/>
          </a:prstGeom>
        </p:spPr>
      </p:pic>
      <p:pic>
        <p:nvPicPr>
          <p:cNvPr id="29" name="图片 4">
            <a:extLst>
              <a:ext uri="{FF2B5EF4-FFF2-40B4-BE49-F238E27FC236}">
                <a16:creationId xmlns:a16="http://schemas.microsoft.com/office/drawing/2014/main" id="{D7C2F268-A6DB-4B4C-A78A-41A8F2CB04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68" r="26989"/>
          <a:stretch/>
        </p:blipFill>
        <p:spPr>
          <a:xfrm>
            <a:off x="5272146" y="885203"/>
            <a:ext cx="1049878" cy="1141451"/>
          </a:xfrm>
          <a:prstGeom prst="rect">
            <a:avLst/>
          </a:prstGeom>
        </p:spPr>
      </p:pic>
      <p:pic>
        <p:nvPicPr>
          <p:cNvPr id="30" name="图片 9">
            <a:extLst>
              <a:ext uri="{FF2B5EF4-FFF2-40B4-BE49-F238E27FC236}">
                <a16:creationId xmlns:a16="http://schemas.microsoft.com/office/drawing/2014/main" id="{0E063A45-6B10-440A-B584-C67553ADC1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2" r="15511" b="1982"/>
          <a:stretch/>
        </p:blipFill>
        <p:spPr>
          <a:xfrm>
            <a:off x="456971" y="956373"/>
            <a:ext cx="1460699" cy="1091318"/>
          </a:xfrm>
          <a:prstGeom prst="rect">
            <a:avLst/>
          </a:prstGeom>
        </p:spPr>
      </p:pic>
      <p:pic>
        <p:nvPicPr>
          <p:cNvPr id="17" name="Picture 1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06654C2-5ADF-44A5-881A-94A04D55226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917" r="33465"/>
          <a:stretch/>
        </p:blipFill>
        <p:spPr>
          <a:xfrm>
            <a:off x="7602261" y="879281"/>
            <a:ext cx="764139" cy="1184112"/>
          </a:xfrm>
          <a:prstGeom prst="rect">
            <a:avLst/>
          </a:prstGeom>
        </p:spPr>
      </p:pic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B9B4B508-6D56-4CD1-8A2E-B4B241783319}"/>
              </a:ext>
            </a:extLst>
          </p:cNvPr>
          <p:cNvSpPr txBox="1">
            <a:spLocks/>
          </p:cNvSpPr>
          <p:nvPr/>
        </p:nvSpPr>
        <p:spPr>
          <a:xfrm>
            <a:off x="138656" y="2085704"/>
            <a:ext cx="4667878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多平面识别与单平面识别耗时测试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(s)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7031D3-2D3B-4B04-AB1E-F84CDDCF6C8B}"/>
              </a:ext>
            </a:extLst>
          </p:cNvPr>
          <p:cNvSpPr txBox="1"/>
          <p:nvPr/>
        </p:nvSpPr>
        <p:spPr>
          <a:xfrm>
            <a:off x="902541" y="201165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ck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6091A1-CDEF-489E-9EB3-80AA5F4AB461}"/>
              </a:ext>
            </a:extLst>
          </p:cNvPr>
          <p:cNvSpPr txBox="1"/>
          <p:nvPr/>
        </p:nvSpPr>
        <p:spPr>
          <a:xfrm flipH="1">
            <a:off x="3419999" y="2026654"/>
            <a:ext cx="46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Z0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F1B22D-EE86-4E80-9E0A-06DC82734B76}"/>
              </a:ext>
            </a:extLst>
          </p:cNvPr>
          <p:cNvSpPr txBox="1"/>
          <p:nvPr/>
        </p:nvSpPr>
        <p:spPr>
          <a:xfrm>
            <a:off x="5528965" y="2049893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Z1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787D1B-38D8-40E4-A840-41BEF0AC5403}"/>
              </a:ext>
            </a:extLst>
          </p:cNvPr>
          <p:cNvSpPr txBox="1"/>
          <p:nvPr/>
        </p:nvSpPr>
        <p:spPr>
          <a:xfrm>
            <a:off x="6478329" y="21772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BB8995-472F-4C82-94E6-6A11E362EE1D}"/>
              </a:ext>
            </a:extLst>
          </p:cNvPr>
          <p:cNvSpPr txBox="1"/>
          <p:nvPr/>
        </p:nvSpPr>
        <p:spPr>
          <a:xfrm>
            <a:off x="7605457" y="2049893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Cassette</a:t>
            </a:r>
          </a:p>
        </p:txBody>
      </p:sp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F508B3DE-7480-44AB-8241-8E4CC4625D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0376958"/>
              </p:ext>
            </p:extLst>
          </p:nvPr>
        </p:nvGraphicFramePr>
        <p:xfrm>
          <a:off x="2286000" y="2458222"/>
          <a:ext cx="4572000" cy="2350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49332AE-47C1-41EA-AEAC-298A591DB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795891"/>
              </p:ext>
            </p:extLst>
          </p:nvPr>
        </p:nvGraphicFramePr>
        <p:xfrm>
          <a:off x="378324" y="2835613"/>
          <a:ext cx="1412636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6318">
                  <a:extLst>
                    <a:ext uri="{9D8B030D-6E8A-4147-A177-3AD203B41FA5}">
                      <a16:colId xmlns:a16="http://schemas.microsoft.com/office/drawing/2014/main" val="3097338990"/>
                    </a:ext>
                  </a:extLst>
                </a:gridCol>
                <a:gridCol w="706318">
                  <a:extLst>
                    <a:ext uri="{9D8B030D-6E8A-4147-A177-3AD203B41FA5}">
                      <a16:colId xmlns:a16="http://schemas.microsoft.com/office/drawing/2014/main" val="232314698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数据集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点数</a:t>
                      </a:r>
                      <a:endParaRPr lang="zh-CN" alt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91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ck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1010000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9286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Z0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13653854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6183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Z1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12128400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2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Cassette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12000000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344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20344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四、算法总结及参赛体会</a:t>
            </a:r>
          </a:p>
        </p:txBody>
      </p:sp>
    </p:spTree>
    <p:extLst>
      <p:ext uri="{BB962C8B-B14F-4D97-AF65-F5344CB8AC3E}">
        <p14:creationId xmlns:p14="http://schemas.microsoft.com/office/powerpoint/2010/main" val="5831476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1AF5E98-F8CF-4EE1-891F-F78D949D9CE5}"/>
              </a:ext>
            </a:extLst>
          </p:cNvPr>
          <p:cNvSpPr txBox="1">
            <a:spLocks/>
          </p:cNvSpPr>
          <p:nvPr/>
        </p:nvSpPr>
        <p:spPr>
          <a:xfrm>
            <a:off x="628650" y="106711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Tx/>
              <a:buFont typeface="Arial" panose="020B0604020202090204" pitchFamily="34" charset="0"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标准方程多平面识别完全准确，且很好的处理了噪声点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PCL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相比，准确度一致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无论是否降采样，速度都比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PCL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更快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自由选择是否启用降采样预处理点云，以及向量约束的选择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基于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OpenEuler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系统和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OpenCV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环境完美运行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2B55E275-B1BE-43D2-B37B-3031166326E7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30149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算法总结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868523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1AF5E98-F8CF-4EE1-891F-F78D949D9CE5}"/>
              </a:ext>
            </a:extLst>
          </p:cNvPr>
          <p:cNvSpPr txBox="1">
            <a:spLocks/>
          </p:cNvSpPr>
          <p:nvPr/>
        </p:nvSpPr>
        <p:spPr>
          <a:xfrm>
            <a:off x="628650" y="1067112"/>
            <a:ext cx="7886700" cy="2424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了解开源社区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体验了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OpenEuler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享受开源社区环境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愿意持续的为开源社区做贡献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2B55E275-B1BE-43D2-B37B-3031166326E7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30149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参赛体会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542218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五、未来规划</a:t>
            </a:r>
          </a:p>
        </p:txBody>
      </p:sp>
    </p:spTree>
    <p:extLst>
      <p:ext uri="{BB962C8B-B14F-4D97-AF65-F5344CB8AC3E}">
        <p14:creationId xmlns:p14="http://schemas.microsoft.com/office/powerpoint/2010/main" val="371032206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1AF5E98-F8CF-4EE1-891F-F78D949D9CE5}"/>
              </a:ext>
            </a:extLst>
          </p:cNvPr>
          <p:cNvSpPr txBox="1">
            <a:spLocks/>
          </p:cNvSpPr>
          <p:nvPr/>
        </p:nvSpPr>
        <p:spPr>
          <a:xfrm>
            <a:off x="628650" y="106711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目标：将代码贡献到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OpenCV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中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在开源的环境下，继续维护算法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尝试应用在更多实际场景中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50000"/>
              </a:lnSpc>
              <a:buClrTx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2B55E275-B1BE-43D2-B37B-3031166326E7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30149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未来规划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199151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BAF9CB81-D31E-4768-964B-474D7BBE30C7}"/>
              </a:ext>
            </a:extLst>
          </p:cNvPr>
          <p:cNvSpPr txBox="1"/>
          <p:nvPr/>
        </p:nvSpPr>
        <p:spPr>
          <a:xfrm>
            <a:off x="138655" y="982259"/>
            <a:ext cx="82633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[1]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Fischler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M. A., &amp;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Bolles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R. C. (1981). Random sample consensus: a paradigm for model fitting with applications to image analysis and automated cartography. Communications of The ACM, 24(6), 381–395.</a:t>
            </a:r>
          </a:p>
          <a:p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[2] Adams, R., &amp; Bischof, L. (1994). Seeded region growing. IEEE Transactions on Pattern Analysis and Machine Intelligence, 16(6), 641–647.</a:t>
            </a:r>
          </a:p>
          <a:p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[3]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Borrmann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D.,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Elseberg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J.,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Lingemann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K., &amp;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Nüchter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A. (2011). The 3D Hough Transform for plane detection in point clouds: A review and a new accumulator design. 3d Research, 2(2), 1–13.</a:t>
            </a:r>
          </a:p>
          <a:p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[4] El-Sayed, E., Abdel-Kader, R. F.,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Nashaat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H., &amp;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Marei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, M. (2018). Plane detection in 3D point cloud using octree-balanced density down-sampling and iterative adaptive plane extraction.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Iet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Image Processing, 12(9), 1595–1605.</a:t>
            </a:r>
          </a:p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[5] </a:t>
            </a:r>
            <a:r>
              <a:rPr lang="zh-CN" altLang="en-US" sz="1200" b="0" i="0" dirty="0">
                <a:solidFill>
                  <a:srgbClr val="40485B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数据集来源于</a:t>
            </a:r>
            <a:r>
              <a:rPr lang="en-US" altLang="zh-CN" sz="1200" b="0" i="0" dirty="0">
                <a:solidFill>
                  <a:srgbClr val="40485B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: </a:t>
            </a:r>
            <a:r>
              <a:rPr lang="en-US" sz="1200" b="0" i="0" u="none" strike="noStrike" dirty="0" err="1">
                <a:solidFill>
                  <a:srgbClr val="095EAB"/>
                </a:solidFill>
                <a:effectLst/>
                <a:latin typeface="+mn-lt"/>
                <a:ea typeface="+mn-ea"/>
                <a:cs typeface="+mn-ea"/>
                <a:sym typeface="+mn-lt"/>
                <a:hlinkClick r:id="rId6"/>
              </a:rPr>
              <a:t>IQmulus</a:t>
            </a:r>
            <a:r>
              <a:rPr lang="en-US" sz="1200" b="0" i="0" u="none" strike="noStrike" dirty="0">
                <a:solidFill>
                  <a:srgbClr val="095EAB"/>
                </a:solidFill>
                <a:effectLst/>
                <a:latin typeface="+mn-lt"/>
                <a:ea typeface="+mn-ea"/>
                <a:cs typeface="+mn-ea"/>
                <a:sym typeface="+mn-lt"/>
                <a:hlinkClick r:id="rId6"/>
              </a:rPr>
              <a:t> &amp; </a:t>
            </a:r>
            <a:r>
              <a:rPr lang="en-US" sz="1200" b="0" i="0" u="none" strike="noStrike" dirty="0" err="1">
                <a:solidFill>
                  <a:srgbClr val="095EAB"/>
                </a:solidFill>
                <a:effectLst/>
                <a:latin typeface="+mn-lt"/>
                <a:ea typeface="+mn-ea"/>
                <a:cs typeface="+mn-ea"/>
                <a:sym typeface="+mn-lt"/>
                <a:hlinkClick r:id="rId6"/>
              </a:rPr>
              <a:t>TerraMobilita</a:t>
            </a:r>
            <a:r>
              <a:rPr lang="en-US" sz="1200" b="0" i="0" u="none" strike="noStrike" dirty="0">
                <a:solidFill>
                  <a:srgbClr val="095EAB"/>
                </a:solidFill>
                <a:effectLst/>
                <a:latin typeface="+mn-lt"/>
                <a:ea typeface="+mn-ea"/>
                <a:cs typeface="+mn-ea"/>
                <a:sym typeface="+mn-lt"/>
                <a:hlinkClick r:id="rId6"/>
              </a:rPr>
              <a:t> Contest</a:t>
            </a:r>
            <a:r>
              <a:rPr lang="en-US" sz="1200" b="0" i="0" u="none" strike="noStrike" dirty="0">
                <a:solidFill>
                  <a:srgbClr val="095EAB"/>
                </a:solidFill>
                <a:effectLst/>
                <a:latin typeface="+mn-lt"/>
                <a:ea typeface="+mn-ea"/>
                <a:cs typeface="+mn-ea"/>
                <a:sym typeface="+mn-lt"/>
              </a:rPr>
              <a:t> (http://data.ign.fr/benchmarks/UrbanAnalysis)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4DA54F9B-73DF-42E1-B885-42951D1BF2BF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30149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参考文献及数据来源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894904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六、</a:t>
            </a: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Demo</a:t>
            </a: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现场演示</a:t>
            </a:r>
          </a:p>
        </p:txBody>
      </p:sp>
    </p:spTree>
    <p:extLst>
      <p:ext uri="{BB962C8B-B14F-4D97-AF65-F5344CB8AC3E}">
        <p14:creationId xmlns:p14="http://schemas.microsoft.com/office/powerpoint/2010/main" val="308950164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七、</a:t>
            </a: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Q&amp;A</a:t>
            </a:r>
            <a:endParaRPr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10777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6615" y="1969771"/>
            <a:ext cx="4890796" cy="630140"/>
          </a:xfrm>
        </p:spPr>
        <p:txBody>
          <a:bodyPr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THANKS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657475" y="2770505"/>
            <a:ext cx="38290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答辩团队：无面不测（</a:t>
            </a:r>
            <a:r>
              <a:rPr lang="en-US" altLang="zh-CN" sz="16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1902378398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一、选题背景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1AF5E98-F8CF-4EE1-891F-F78D949D9CE5}"/>
              </a:ext>
            </a:extLst>
          </p:cNvPr>
          <p:cNvSpPr txBox="1">
            <a:spLocks/>
          </p:cNvSpPr>
          <p:nvPr/>
        </p:nvSpPr>
        <p:spPr>
          <a:xfrm>
            <a:off x="628650" y="532448"/>
            <a:ext cx="7886700" cy="2491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选题方向：点云的多平面识别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算法选择：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RANSAC</a:t>
            </a:r>
          </a:p>
          <a:p>
            <a:pPr marL="342900" indent="-34290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已有主要开源库：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PCL</a:t>
            </a:r>
          </a:p>
          <a:p>
            <a:pPr marL="342900" indent="-34290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OpenCV 5.0 3D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模块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96673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二、项目架构及优化</a:t>
            </a:r>
          </a:p>
        </p:txBody>
      </p:sp>
    </p:spTree>
    <p:extLst>
      <p:ext uri="{BB962C8B-B14F-4D97-AF65-F5344CB8AC3E}">
        <p14:creationId xmlns:p14="http://schemas.microsoft.com/office/powerpoint/2010/main" val="70526874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426471C0-FFDD-4244-9085-F8317DE3B2A8}"/>
              </a:ext>
            </a:extLst>
          </p:cNvPr>
          <p:cNvSpPr txBox="1">
            <a:spLocks/>
          </p:cNvSpPr>
          <p:nvPr/>
        </p:nvSpPr>
        <p:spPr>
          <a:xfrm>
            <a:off x="138656" y="460739"/>
            <a:ext cx="2164950" cy="605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多平面方案设计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C3B137C-0D8D-49E8-85CC-D6A7B22465C7}"/>
              </a:ext>
            </a:extLst>
          </p:cNvPr>
          <p:cNvGrpSpPr/>
          <p:nvPr/>
        </p:nvGrpSpPr>
        <p:grpSpPr>
          <a:xfrm>
            <a:off x="838079" y="1818912"/>
            <a:ext cx="7467843" cy="1505677"/>
            <a:chOff x="648986" y="1903867"/>
            <a:chExt cx="7467843" cy="1505677"/>
          </a:xfrm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B6025D10-75C7-4800-9E25-4A2E4E329EB0}"/>
                </a:ext>
              </a:extLst>
            </p:cNvPr>
            <p:cNvSpPr/>
            <p:nvPr/>
          </p:nvSpPr>
          <p:spPr>
            <a:xfrm>
              <a:off x="648986" y="2795046"/>
              <a:ext cx="1144290" cy="596692"/>
            </a:xfrm>
            <a:prstGeom prst="parallelogram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cs typeface="+mn-ea"/>
                  <a:sym typeface="+mn-lt"/>
                </a:rPr>
                <a:t>3D</a:t>
              </a:r>
              <a:r>
                <a:rPr lang="zh-CN" altLang="en-US" sz="1000" dirty="0">
                  <a:cs typeface="+mn-ea"/>
                  <a:sym typeface="+mn-lt"/>
                </a:rPr>
                <a:t>点云</a:t>
              </a:r>
              <a:endParaRPr lang="en-US" altLang="zh-CN" sz="1000" dirty="0">
                <a:cs typeface="+mn-ea"/>
                <a:sym typeface="+mn-lt"/>
              </a:endParaRPr>
            </a:p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数据集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69FCD73-BC81-49EF-81C8-00AA66111C43}"/>
                </a:ext>
              </a:extLst>
            </p:cNvPr>
            <p:cNvSpPr/>
            <p:nvPr/>
          </p:nvSpPr>
          <p:spPr>
            <a:xfrm>
              <a:off x="2191939" y="2804395"/>
              <a:ext cx="1144657" cy="60514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体素滤波下采样</a:t>
              </a:r>
              <a:endParaRPr lang="en-US" altLang="zh-CN" sz="1000" dirty="0">
                <a:cs typeface="+mn-ea"/>
                <a:sym typeface="+mn-lt"/>
              </a:endParaRPr>
            </a:p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（可选）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E98EED7C-3C57-4ECF-BDFF-8AFBB2CB614D}"/>
                </a:ext>
              </a:extLst>
            </p:cNvPr>
            <p:cNvSpPr/>
            <p:nvPr/>
          </p:nvSpPr>
          <p:spPr>
            <a:xfrm>
              <a:off x="3742061" y="2795046"/>
              <a:ext cx="1144657" cy="60514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cs typeface="+mn-ea"/>
                  <a:sym typeface="+mn-lt"/>
                </a:rPr>
                <a:t>RANSAC</a:t>
              </a:r>
              <a:r>
                <a:rPr lang="zh-CN" altLang="en-US" sz="1000" dirty="0">
                  <a:cs typeface="+mn-ea"/>
                  <a:sym typeface="+mn-lt"/>
                </a:rPr>
                <a:t>优化</a:t>
              </a:r>
              <a:endParaRPr lang="en-US" altLang="zh-CN" sz="1000" dirty="0">
                <a:cs typeface="+mn-ea"/>
                <a:sym typeface="+mn-lt"/>
              </a:endParaRPr>
            </a:p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识别单个平面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43" name="Diamond 42">
              <a:extLst>
                <a:ext uri="{FF2B5EF4-FFF2-40B4-BE49-F238E27FC236}">
                  <a16:creationId xmlns:a16="http://schemas.microsoft.com/office/drawing/2014/main" id="{EF244DFA-20C6-43DB-86A9-F443EAF1B818}"/>
                </a:ext>
              </a:extLst>
            </p:cNvPr>
            <p:cNvSpPr/>
            <p:nvPr/>
          </p:nvSpPr>
          <p:spPr>
            <a:xfrm>
              <a:off x="5255768" y="2784009"/>
              <a:ext cx="1391094" cy="605149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满足平面</a:t>
              </a:r>
              <a:endParaRPr lang="en-US" altLang="zh-CN" sz="1000" dirty="0">
                <a:cs typeface="+mn-ea"/>
                <a:sym typeface="+mn-lt"/>
              </a:endParaRPr>
            </a:p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个数条件？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FC3AC0D8-AE71-4176-9D48-E4C8BE015120}"/>
                </a:ext>
              </a:extLst>
            </p:cNvPr>
            <p:cNvSpPr/>
            <p:nvPr/>
          </p:nvSpPr>
          <p:spPr>
            <a:xfrm>
              <a:off x="6983506" y="2800952"/>
              <a:ext cx="1133323" cy="596692"/>
            </a:xfrm>
            <a:prstGeom prst="parallelogram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平面模型和内点标记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E482169-944C-44B8-9D4F-A3EB221F22E7}"/>
                </a:ext>
              </a:extLst>
            </p:cNvPr>
            <p:cNvSpPr/>
            <p:nvPr/>
          </p:nvSpPr>
          <p:spPr>
            <a:xfrm>
              <a:off x="1828635" y="3023762"/>
              <a:ext cx="298210" cy="1440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642A2AF2-7FE3-496A-9537-04B01B931B12}"/>
                </a:ext>
              </a:extLst>
            </p:cNvPr>
            <p:cNvSpPr/>
            <p:nvPr/>
          </p:nvSpPr>
          <p:spPr>
            <a:xfrm>
              <a:off x="3405435" y="3023762"/>
              <a:ext cx="298210" cy="1440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9AF14773-0ED8-4FE7-ACEB-B2E445961D7C}"/>
                </a:ext>
              </a:extLst>
            </p:cNvPr>
            <p:cNvSpPr/>
            <p:nvPr/>
          </p:nvSpPr>
          <p:spPr>
            <a:xfrm>
              <a:off x="4931835" y="3023762"/>
              <a:ext cx="298210" cy="1440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B59943E7-0187-42A0-8B0E-E52197BB1AC1}"/>
                </a:ext>
              </a:extLst>
            </p:cNvPr>
            <p:cNvSpPr/>
            <p:nvPr/>
          </p:nvSpPr>
          <p:spPr>
            <a:xfrm>
              <a:off x="6710235" y="3023762"/>
              <a:ext cx="298210" cy="1440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51" name="Arrow: Bent 50">
              <a:extLst>
                <a:ext uri="{FF2B5EF4-FFF2-40B4-BE49-F238E27FC236}">
                  <a16:creationId xmlns:a16="http://schemas.microsoft.com/office/drawing/2014/main" id="{DBE748B6-DEC0-48C5-AD6B-B913DD1CAAC1}"/>
                </a:ext>
              </a:extLst>
            </p:cNvPr>
            <p:cNvSpPr/>
            <p:nvPr/>
          </p:nvSpPr>
          <p:spPr>
            <a:xfrm flipH="1">
              <a:off x="4894402" y="2084912"/>
              <a:ext cx="1080165" cy="666338"/>
            </a:xfrm>
            <a:prstGeom prst="bentArrow">
              <a:avLst>
                <a:gd name="adj1" fmla="val 7928"/>
                <a:gd name="adj2" fmla="val 11571"/>
                <a:gd name="adj3" fmla="val 16356"/>
                <a:gd name="adj4" fmla="val 437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B4144FF9-4302-495F-8477-3A9C6937A7A3}"/>
                </a:ext>
              </a:extLst>
            </p:cNvPr>
            <p:cNvSpPr/>
            <p:nvPr/>
          </p:nvSpPr>
          <p:spPr>
            <a:xfrm>
              <a:off x="3742061" y="1903867"/>
              <a:ext cx="1144657" cy="60514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标记属于该平面模型的内点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53" name="Arrow: Bent 52">
              <a:extLst>
                <a:ext uri="{FF2B5EF4-FFF2-40B4-BE49-F238E27FC236}">
                  <a16:creationId xmlns:a16="http://schemas.microsoft.com/office/drawing/2014/main" id="{B9894DBE-A235-4644-ABB8-C8BE3901018C}"/>
                </a:ext>
              </a:extLst>
            </p:cNvPr>
            <p:cNvSpPr/>
            <p:nvPr/>
          </p:nvSpPr>
          <p:spPr>
            <a:xfrm rot="16200000" flipH="1">
              <a:off x="3176551" y="2407111"/>
              <a:ext cx="743345" cy="316974"/>
            </a:xfrm>
            <a:prstGeom prst="bentArrow">
              <a:avLst>
                <a:gd name="adj1" fmla="val 13331"/>
                <a:gd name="adj2" fmla="val 21296"/>
                <a:gd name="adj3" fmla="val 25000"/>
                <a:gd name="adj4" fmla="val 437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54" name="内容占位符 2">
              <a:extLst>
                <a:ext uri="{FF2B5EF4-FFF2-40B4-BE49-F238E27FC236}">
                  <a16:creationId xmlns:a16="http://schemas.microsoft.com/office/drawing/2014/main" id="{B876B3E1-5F1C-4E16-A089-0EC004D20EB6}"/>
                </a:ext>
              </a:extLst>
            </p:cNvPr>
            <p:cNvSpPr txBox="1">
              <a:spLocks/>
            </p:cNvSpPr>
            <p:nvPr/>
          </p:nvSpPr>
          <p:spPr>
            <a:xfrm>
              <a:off x="6689754" y="2758533"/>
              <a:ext cx="369729" cy="4524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buClrTx/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是</a:t>
              </a:r>
            </a:p>
          </p:txBody>
        </p:sp>
        <p:sp>
          <p:nvSpPr>
            <p:cNvPr id="55" name="内容占位符 2">
              <a:extLst>
                <a:ext uri="{FF2B5EF4-FFF2-40B4-BE49-F238E27FC236}">
                  <a16:creationId xmlns:a16="http://schemas.microsoft.com/office/drawing/2014/main" id="{EC4D7684-9575-45BC-A167-4DDEAFC96106}"/>
                </a:ext>
              </a:extLst>
            </p:cNvPr>
            <p:cNvSpPr txBox="1">
              <a:spLocks/>
            </p:cNvSpPr>
            <p:nvPr/>
          </p:nvSpPr>
          <p:spPr>
            <a:xfrm>
              <a:off x="5679203" y="2397990"/>
              <a:ext cx="369729" cy="4524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buClrTx/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356333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426471C0-FFDD-4244-9085-F8317DE3B2A8}"/>
              </a:ext>
            </a:extLst>
          </p:cNvPr>
          <p:cNvSpPr txBox="1">
            <a:spLocks/>
          </p:cNvSpPr>
          <p:nvPr/>
        </p:nvSpPr>
        <p:spPr>
          <a:xfrm>
            <a:off x="138655" y="446339"/>
            <a:ext cx="2302601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RANSAC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方案设计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EF3AC9-DE64-44F2-B788-5DC8106C1E3C}"/>
              </a:ext>
            </a:extLst>
          </p:cNvPr>
          <p:cNvGrpSpPr/>
          <p:nvPr/>
        </p:nvGrpSpPr>
        <p:grpSpPr>
          <a:xfrm>
            <a:off x="781216" y="1310512"/>
            <a:ext cx="7581568" cy="2522477"/>
            <a:chOff x="46198" y="3032929"/>
            <a:chExt cx="7581568" cy="2522477"/>
          </a:xfrm>
        </p:grpSpPr>
        <p:sp>
          <p:nvSpPr>
            <p:cNvPr id="42" name="内容占位符 2">
              <a:extLst>
                <a:ext uri="{FF2B5EF4-FFF2-40B4-BE49-F238E27FC236}">
                  <a16:creationId xmlns:a16="http://schemas.microsoft.com/office/drawing/2014/main" id="{9155E653-22EF-493B-AD6C-9335F7D75CBF}"/>
                </a:ext>
              </a:extLst>
            </p:cNvPr>
            <p:cNvSpPr txBox="1">
              <a:spLocks/>
            </p:cNvSpPr>
            <p:nvPr/>
          </p:nvSpPr>
          <p:spPr>
            <a:xfrm>
              <a:off x="6925160" y="4551625"/>
              <a:ext cx="369729" cy="4524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buClrTx/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是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30118B7-91B0-4AB2-97FE-15B62E3CFED9}"/>
                </a:ext>
              </a:extLst>
            </p:cNvPr>
            <p:cNvSpPr/>
            <p:nvPr/>
          </p:nvSpPr>
          <p:spPr>
            <a:xfrm>
              <a:off x="46198" y="4004631"/>
              <a:ext cx="1144657" cy="60514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在</a:t>
              </a:r>
              <a:r>
                <a:rPr lang="en-US" altLang="zh-CN" sz="1000" dirty="0">
                  <a:cs typeface="+mn-ea"/>
                  <a:sym typeface="+mn-lt"/>
                </a:rPr>
                <a:t>n</a:t>
              </a:r>
              <a:r>
                <a:rPr lang="zh-CN" altLang="en-US" sz="1000" dirty="0">
                  <a:cs typeface="+mn-ea"/>
                  <a:sym typeface="+mn-lt"/>
                </a:rPr>
                <a:t>个点中</a:t>
              </a:r>
              <a:endParaRPr lang="en-US" altLang="zh-CN" sz="1000" dirty="0">
                <a:cs typeface="+mn-ea"/>
                <a:sym typeface="+mn-lt"/>
              </a:endParaRPr>
            </a:p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随机选取</a:t>
              </a:r>
              <a:r>
                <a:rPr lang="en-US" altLang="zh-CN" sz="1000" dirty="0">
                  <a:cs typeface="+mn-ea"/>
                  <a:sym typeface="+mn-lt"/>
                </a:rPr>
                <a:t>3</a:t>
              </a:r>
              <a:r>
                <a:rPr lang="zh-CN" altLang="en-US" sz="1000" dirty="0">
                  <a:cs typeface="+mn-ea"/>
                  <a:sym typeface="+mn-lt"/>
                </a:rPr>
                <a:t>个点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25A2B01-4D56-48A9-A5A9-F32A2649B105}"/>
                </a:ext>
              </a:extLst>
            </p:cNvPr>
            <p:cNvSpPr/>
            <p:nvPr/>
          </p:nvSpPr>
          <p:spPr>
            <a:xfrm>
              <a:off x="1573990" y="3996175"/>
              <a:ext cx="1144657" cy="60514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cs typeface="+mn-ea"/>
                  <a:sym typeface="+mn-lt"/>
                </a:rPr>
                <a:t>TLS</a:t>
              </a:r>
              <a:r>
                <a:rPr lang="zh-CN" altLang="en-US" sz="1000" dirty="0">
                  <a:cs typeface="+mn-ea"/>
                  <a:sym typeface="+mn-lt"/>
                </a:rPr>
                <a:t>拟合一个</a:t>
              </a:r>
              <a:endParaRPr lang="en-US" altLang="zh-CN" sz="1000" dirty="0">
                <a:cs typeface="+mn-ea"/>
                <a:sym typeface="+mn-lt"/>
              </a:endParaRPr>
            </a:p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平面模型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A2CE7071-71AC-4271-A56F-07F0724F972F}"/>
                </a:ext>
              </a:extLst>
            </p:cNvPr>
            <p:cNvSpPr/>
            <p:nvPr/>
          </p:nvSpPr>
          <p:spPr>
            <a:xfrm>
              <a:off x="4668068" y="4019934"/>
              <a:ext cx="1144657" cy="60514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cs typeface="+mn-ea"/>
                  <a:sym typeface="+mn-lt"/>
                </a:rPr>
                <a:t>Lo-RANSAC</a:t>
              </a:r>
            </a:p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模型优化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237F68A5-620F-45C8-924A-F7DE7F4A4A82}"/>
                </a:ext>
              </a:extLst>
            </p:cNvPr>
            <p:cNvSpPr/>
            <p:nvPr/>
          </p:nvSpPr>
          <p:spPr>
            <a:xfrm>
              <a:off x="3123008" y="3997520"/>
              <a:ext cx="1144657" cy="60514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计算该平面模型</a:t>
              </a:r>
              <a:endParaRPr lang="en-US" altLang="zh-CN" sz="1000" dirty="0">
                <a:cs typeface="+mn-ea"/>
                <a:sym typeface="+mn-lt"/>
              </a:endParaRPr>
            </a:p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的内点数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58" name="Diamond 57">
              <a:extLst>
                <a:ext uri="{FF2B5EF4-FFF2-40B4-BE49-F238E27FC236}">
                  <a16:creationId xmlns:a16="http://schemas.microsoft.com/office/drawing/2014/main" id="{02DE7B2F-0D04-4621-A89C-9225C4631127}"/>
                </a:ext>
              </a:extLst>
            </p:cNvPr>
            <p:cNvSpPr/>
            <p:nvPr/>
          </p:nvSpPr>
          <p:spPr>
            <a:xfrm>
              <a:off x="6236672" y="3983512"/>
              <a:ext cx="1391094" cy="605149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满足迭代终止条件</a:t>
              </a:r>
              <a:r>
                <a:rPr lang="en-US" altLang="zh-CN" sz="1000" dirty="0">
                  <a:cs typeface="+mn-ea"/>
                  <a:sym typeface="+mn-lt"/>
                </a:rPr>
                <a:t>?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59" name="Arrow: Right 58">
              <a:extLst>
                <a:ext uri="{FF2B5EF4-FFF2-40B4-BE49-F238E27FC236}">
                  <a16:creationId xmlns:a16="http://schemas.microsoft.com/office/drawing/2014/main" id="{DB7595B6-09A6-4A7A-B9BA-8AA8E687F1C4}"/>
                </a:ext>
              </a:extLst>
            </p:cNvPr>
            <p:cNvSpPr/>
            <p:nvPr/>
          </p:nvSpPr>
          <p:spPr>
            <a:xfrm>
              <a:off x="1242366" y="4234856"/>
              <a:ext cx="298210" cy="1440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798FFC00-AB70-4A1A-A0C1-1F8E3C88CB70}"/>
                </a:ext>
              </a:extLst>
            </p:cNvPr>
            <p:cNvSpPr/>
            <p:nvPr/>
          </p:nvSpPr>
          <p:spPr>
            <a:xfrm>
              <a:off x="2766461" y="4234856"/>
              <a:ext cx="298210" cy="1440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1FF52540-A8CC-41D3-A437-6F9D345C97F1}"/>
                </a:ext>
              </a:extLst>
            </p:cNvPr>
            <p:cNvSpPr/>
            <p:nvPr/>
          </p:nvSpPr>
          <p:spPr>
            <a:xfrm>
              <a:off x="4332865" y="4234856"/>
              <a:ext cx="298210" cy="1440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019FBE11-25A3-4138-ABE2-0556F7A2EA3C}"/>
                </a:ext>
              </a:extLst>
            </p:cNvPr>
            <p:cNvSpPr/>
            <p:nvPr/>
          </p:nvSpPr>
          <p:spPr>
            <a:xfrm>
              <a:off x="5904662" y="4234856"/>
              <a:ext cx="298210" cy="1440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ACDB679F-7EC4-46C1-BB0B-04BDA0136852}"/>
                </a:ext>
              </a:extLst>
            </p:cNvPr>
            <p:cNvSpPr/>
            <p:nvPr/>
          </p:nvSpPr>
          <p:spPr>
            <a:xfrm>
              <a:off x="61048" y="3032929"/>
              <a:ext cx="1144290" cy="596692"/>
            </a:xfrm>
            <a:prstGeom prst="parallelogram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采样过后的</a:t>
              </a:r>
              <a:r>
                <a:rPr lang="en-US" altLang="zh-CN" sz="1000" dirty="0">
                  <a:cs typeface="+mn-ea"/>
                  <a:sym typeface="+mn-lt"/>
                </a:rPr>
                <a:t>3D</a:t>
              </a:r>
              <a:r>
                <a:rPr lang="zh-CN" altLang="en-US" sz="1000" dirty="0">
                  <a:cs typeface="+mn-ea"/>
                  <a:sym typeface="+mn-lt"/>
                </a:rPr>
                <a:t>点云数据集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9E187092-F880-4FAF-9AA9-B7DFAA574DC3}"/>
                </a:ext>
              </a:extLst>
            </p:cNvPr>
            <p:cNvSpPr/>
            <p:nvPr/>
          </p:nvSpPr>
          <p:spPr>
            <a:xfrm rot="5400000">
              <a:off x="498488" y="3741706"/>
              <a:ext cx="298210" cy="1440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DBC21105-DCE4-452E-B073-A05033833965}"/>
                </a:ext>
              </a:extLst>
            </p:cNvPr>
            <p:cNvSpPr/>
            <p:nvPr/>
          </p:nvSpPr>
          <p:spPr>
            <a:xfrm>
              <a:off x="6365557" y="4958714"/>
              <a:ext cx="1133323" cy="596692"/>
            </a:xfrm>
            <a:prstGeom prst="parallelogram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cs typeface="+mn-ea"/>
                  <a:sym typeface="+mn-lt"/>
                </a:rPr>
                <a:t>内点数最多的平面模型</a:t>
              </a:r>
              <a:endParaRPr lang="en-US" sz="1000" dirty="0">
                <a:cs typeface="+mn-ea"/>
                <a:sym typeface="+mn-lt"/>
              </a:endParaRPr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8A89C896-FC3B-4674-86B0-4DF1C26A19FB}"/>
                </a:ext>
              </a:extLst>
            </p:cNvPr>
            <p:cNvSpPr/>
            <p:nvPr/>
          </p:nvSpPr>
          <p:spPr>
            <a:xfrm rot="5400000">
              <a:off x="6783114" y="4702188"/>
              <a:ext cx="298210" cy="1440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7" name="Arrow: Bent 66">
              <a:extLst>
                <a:ext uri="{FF2B5EF4-FFF2-40B4-BE49-F238E27FC236}">
                  <a16:creationId xmlns:a16="http://schemas.microsoft.com/office/drawing/2014/main" id="{2BE8D4F5-E254-4C03-BBBC-0B6E4709F54C}"/>
                </a:ext>
              </a:extLst>
            </p:cNvPr>
            <p:cNvSpPr/>
            <p:nvPr/>
          </p:nvSpPr>
          <p:spPr>
            <a:xfrm flipH="1">
              <a:off x="740970" y="3631121"/>
              <a:ext cx="6228996" cy="315851"/>
            </a:xfrm>
            <a:prstGeom prst="bentArrow">
              <a:avLst>
                <a:gd name="adj1" fmla="val 23208"/>
                <a:gd name="adj2" fmla="val 25000"/>
                <a:gd name="adj3" fmla="val 25000"/>
                <a:gd name="adj4" fmla="val 437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8" name="内容占位符 2">
              <a:extLst>
                <a:ext uri="{FF2B5EF4-FFF2-40B4-BE49-F238E27FC236}">
                  <a16:creationId xmlns:a16="http://schemas.microsoft.com/office/drawing/2014/main" id="{31F934C6-BC9A-4FC1-BCDD-8D7FCBB133DC}"/>
                </a:ext>
              </a:extLst>
            </p:cNvPr>
            <p:cNvSpPr txBox="1">
              <a:spLocks/>
            </p:cNvSpPr>
            <p:nvPr/>
          </p:nvSpPr>
          <p:spPr>
            <a:xfrm>
              <a:off x="6562489" y="3710368"/>
              <a:ext cx="369729" cy="4524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9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buClrTx/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03822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1AF5E98-F8CF-4EE1-891F-F78D949D9CE5}"/>
              </a:ext>
            </a:extLst>
          </p:cNvPr>
          <p:cNvSpPr txBox="1">
            <a:spLocks/>
          </p:cNvSpPr>
          <p:nvPr/>
        </p:nvSpPr>
        <p:spPr>
          <a:xfrm>
            <a:off x="628650" y="106711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点云过大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体素滤波降采样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调整平面模型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——Lo-RANSAC</a:t>
            </a: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代码优化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剪枝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平面方程拟合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总体最小二乘法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迭代次数过多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基于概率论与统计学的提前终止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457200" indent="-457200" algn="l">
              <a:lnSpc>
                <a:spcPct val="150000"/>
              </a:lnSpc>
              <a:buClrTx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平面不确定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向量约束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2B55E275-B1BE-43D2-B37B-3031166326E7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30149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RANSAC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优化细节设计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8957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E800A0A-8CDB-4330-8116-3297A2DD9564}"/>
              </a:ext>
            </a:extLst>
          </p:cNvPr>
          <p:cNvSpPr txBox="1">
            <a:spLocks/>
          </p:cNvSpPr>
          <p:nvPr/>
        </p:nvSpPr>
        <p:spPr>
          <a:xfrm>
            <a:off x="138655" y="453539"/>
            <a:ext cx="4498145" cy="605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点云过大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体素滤波降采样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C8C8A-B3CB-47AC-B974-3914DD3B9173}"/>
              </a:ext>
            </a:extLst>
          </p:cNvPr>
          <p:cNvGrpSpPr/>
          <p:nvPr/>
        </p:nvGrpSpPr>
        <p:grpSpPr>
          <a:xfrm>
            <a:off x="406767" y="1437848"/>
            <a:ext cx="8330466" cy="2570204"/>
            <a:chOff x="435638" y="1541114"/>
            <a:chExt cx="8330466" cy="2570204"/>
          </a:xfrm>
        </p:grpSpPr>
        <p:pic>
          <p:nvPicPr>
            <p:cNvPr id="13" name="图片 11">
              <a:extLst>
                <a:ext uri="{FF2B5EF4-FFF2-40B4-BE49-F238E27FC236}">
                  <a16:creationId xmlns:a16="http://schemas.microsoft.com/office/drawing/2014/main" id="{6C30D781-4F68-4DF4-9E32-88F08F484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35638" y="2047015"/>
              <a:ext cx="2631863" cy="2050883"/>
            </a:xfrm>
            <a:prstGeom prst="rect">
              <a:avLst/>
            </a:prstGeom>
          </p:spPr>
        </p:pic>
        <p:pic>
          <p:nvPicPr>
            <p:cNvPr id="14" name="图片 12">
              <a:extLst>
                <a:ext uri="{FF2B5EF4-FFF2-40B4-BE49-F238E27FC236}">
                  <a16:creationId xmlns:a16="http://schemas.microsoft.com/office/drawing/2014/main" id="{D3F23B26-E92F-46A2-B9BC-71B8F542B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3312538" y="2060435"/>
              <a:ext cx="2631863" cy="2050883"/>
            </a:xfrm>
            <a:prstGeom prst="rect">
              <a:avLst/>
            </a:prstGeom>
          </p:spPr>
        </p:pic>
        <p:pic>
          <p:nvPicPr>
            <p:cNvPr id="15" name="图片 10">
              <a:extLst>
                <a:ext uri="{FF2B5EF4-FFF2-40B4-BE49-F238E27FC236}">
                  <a16:creationId xmlns:a16="http://schemas.microsoft.com/office/drawing/2014/main" id="{3446E3C3-B13E-4DFD-8C24-86848478B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122230" y="2036347"/>
              <a:ext cx="2643874" cy="206024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7558A87-99AC-436F-A726-B35D79F340A9}"/>
                </a:ext>
              </a:extLst>
            </p:cNvPr>
            <p:cNvSpPr/>
            <p:nvPr/>
          </p:nvSpPr>
          <p:spPr>
            <a:xfrm flipH="1">
              <a:off x="1240200" y="1541114"/>
              <a:ext cx="1011048" cy="31966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原图</a:t>
              </a:r>
              <a:endParaRPr 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6B82984-4842-44C0-A475-59A2A8BDFB99}"/>
                </a:ext>
              </a:extLst>
            </p:cNvPr>
            <p:cNvSpPr/>
            <p:nvPr/>
          </p:nvSpPr>
          <p:spPr>
            <a:xfrm flipH="1">
              <a:off x="4122945" y="1541114"/>
              <a:ext cx="1011048" cy="31966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0.3m</a:t>
              </a:r>
              <a:endParaRPr 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005ED0F-0679-4588-BF8F-7827B6BF6B23}"/>
                </a:ext>
              </a:extLst>
            </p:cNvPr>
            <p:cNvSpPr/>
            <p:nvPr/>
          </p:nvSpPr>
          <p:spPr>
            <a:xfrm flipH="1">
              <a:off x="7005690" y="1556222"/>
              <a:ext cx="1011048" cy="31966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0.5m</a:t>
              </a:r>
              <a:endParaRPr 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22803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Office 主题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x4yxyoba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2632</TotalTime>
  <Words>1064</Words>
  <Application>Microsoft Office PowerPoint</Application>
  <PresentationFormat>On-screen Show (16:9)</PresentationFormat>
  <Paragraphs>210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华文行楷</vt:lpstr>
      <vt:lpstr>Arial</vt:lpstr>
      <vt:lpstr>1_Office 主题</vt:lpstr>
      <vt:lpstr>PowerPoint Presentation</vt:lpstr>
      <vt:lpstr># 赛题 18 # 点云数据的表面识别</vt:lpstr>
      <vt:lpstr>一、选题背景</vt:lpstr>
      <vt:lpstr>PowerPoint Presentation</vt:lpstr>
      <vt:lpstr>二、项目架构及优化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三、测试报告分析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四、算法总结及参赛体会</vt:lpstr>
      <vt:lpstr>PowerPoint Presentation</vt:lpstr>
      <vt:lpstr>PowerPoint Presentation</vt:lpstr>
      <vt:lpstr>五、未来规划</vt:lpstr>
      <vt:lpstr>PowerPoint Presentation</vt:lpstr>
      <vt:lpstr>PowerPoint Presentation</vt:lpstr>
      <vt:lpstr>六、Demo现场演示</vt:lpstr>
      <vt:lpstr>七、Q&amp;A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openEuler?</dc:title>
  <dc:creator>zcz</dc:creator>
  <cp:lastModifiedBy>钟 万里</cp:lastModifiedBy>
  <cp:revision>513</cp:revision>
  <dcterms:created xsi:type="dcterms:W3CDTF">2021-04-13T10:40:10Z</dcterms:created>
  <dcterms:modified xsi:type="dcterms:W3CDTF">2021-05-06T01:47:26Z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2052-2.8.1.4649</vt:lpwstr>
  </property>
</Properties>
</file>